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74" r:id="rId2"/>
    <p:sldId id="256" r:id="rId3"/>
    <p:sldId id="257" r:id="rId4"/>
    <p:sldId id="258" r:id="rId5"/>
    <p:sldId id="259" r:id="rId6"/>
    <p:sldId id="261" r:id="rId7"/>
    <p:sldId id="260" r:id="rId8"/>
    <p:sldId id="262" r:id="rId9"/>
    <p:sldId id="263" r:id="rId10"/>
    <p:sldId id="265" r:id="rId11"/>
    <p:sldId id="267" r:id="rId12"/>
    <p:sldId id="269" r:id="rId13"/>
    <p:sldId id="270" r:id="rId14"/>
    <p:sldId id="271" r:id="rId15"/>
    <p:sldId id="272" r:id="rId16"/>
    <p:sldId id="273" r:id="rId1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3" d="100"/>
          <a:sy n="113" d="100"/>
        </p:scale>
        <p:origin x="155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7872BD-EA39-4476-815D-498380F2234A}" type="datetimeFigureOut">
              <a:rPr lang="pt-BR" smtClean="0"/>
              <a:t>17/01/2017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0AF850-1280-4F3A-A51F-06E87AB58A76}" type="slidenum">
              <a:rPr lang="pt-BR" smtClean="0"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81B7341-FE89-499F-A280-0B77B50C06DC}" type="slidenum">
              <a:rPr lang="pt-BR"/>
              <a:pPr/>
              <a:t>1</a:t>
            </a:fld>
            <a:endParaRPr lang="pt-BR" dirty="0"/>
          </a:p>
        </p:txBody>
      </p:sp>
      <p:sp>
        <p:nvSpPr>
          <p:cNvPr id="5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CB0C1-ABF6-4B6A-93A9-8E6BD84CA78D}" type="datetimeFigureOut">
              <a:rPr lang="pt-BR" smtClean="0"/>
              <a:pPr/>
              <a:t>17/01/2017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4BE65-4769-4EC2-8E45-BD2F6A2B6982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CB0C1-ABF6-4B6A-93A9-8E6BD84CA78D}" type="datetimeFigureOut">
              <a:rPr lang="pt-BR" smtClean="0"/>
              <a:pPr/>
              <a:t>17/01/2017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4BE65-4769-4EC2-8E45-BD2F6A2B6982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CB0C1-ABF6-4B6A-93A9-8E6BD84CA78D}" type="datetimeFigureOut">
              <a:rPr lang="pt-BR" smtClean="0"/>
              <a:pPr/>
              <a:t>17/01/2017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4BE65-4769-4EC2-8E45-BD2F6A2B6982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CB0C1-ABF6-4B6A-93A9-8E6BD84CA78D}" type="datetimeFigureOut">
              <a:rPr lang="pt-BR" smtClean="0"/>
              <a:pPr/>
              <a:t>17/01/2017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4BE65-4769-4EC2-8E45-BD2F6A2B6982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CB0C1-ABF6-4B6A-93A9-8E6BD84CA78D}" type="datetimeFigureOut">
              <a:rPr lang="pt-BR" smtClean="0"/>
              <a:pPr/>
              <a:t>17/01/2017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4BE65-4769-4EC2-8E45-BD2F6A2B6982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CB0C1-ABF6-4B6A-93A9-8E6BD84CA78D}" type="datetimeFigureOut">
              <a:rPr lang="pt-BR" smtClean="0"/>
              <a:pPr/>
              <a:t>17/01/2017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4BE65-4769-4EC2-8E45-BD2F6A2B6982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CB0C1-ABF6-4B6A-93A9-8E6BD84CA78D}" type="datetimeFigureOut">
              <a:rPr lang="pt-BR" smtClean="0"/>
              <a:pPr/>
              <a:t>17/01/2017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4BE65-4769-4EC2-8E45-BD2F6A2B6982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CB0C1-ABF6-4B6A-93A9-8E6BD84CA78D}" type="datetimeFigureOut">
              <a:rPr lang="pt-BR" smtClean="0"/>
              <a:pPr/>
              <a:t>17/01/2017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4BE65-4769-4EC2-8E45-BD2F6A2B6982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CB0C1-ABF6-4B6A-93A9-8E6BD84CA78D}" type="datetimeFigureOut">
              <a:rPr lang="pt-BR" smtClean="0"/>
              <a:pPr/>
              <a:t>17/01/2017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4BE65-4769-4EC2-8E45-BD2F6A2B6982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CB0C1-ABF6-4B6A-93A9-8E6BD84CA78D}" type="datetimeFigureOut">
              <a:rPr lang="pt-BR" smtClean="0"/>
              <a:pPr/>
              <a:t>17/01/2017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4BE65-4769-4EC2-8E45-BD2F6A2B6982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CB0C1-ABF6-4B6A-93A9-8E6BD84CA78D}" type="datetimeFigureOut">
              <a:rPr lang="pt-BR" smtClean="0"/>
              <a:pPr/>
              <a:t>17/01/2017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E4BE65-4769-4EC2-8E45-BD2F6A2B6982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4CB0C1-ABF6-4B6A-93A9-8E6BD84CA78D}" type="datetimeFigureOut">
              <a:rPr lang="pt-BR" smtClean="0"/>
              <a:pPr/>
              <a:t>17/01/2017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E4BE65-4769-4EC2-8E45-BD2F6A2B6982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7" name="Picture 9" descr="serma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775" y="260350"/>
            <a:ext cx="3554413" cy="5205413"/>
          </a:xfrm>
          <a:prstGeom prst="rect">
            <a:avLst/>
          </a:prstGeom>
          <a:noFill/>
        </p:spPr>
      </p:pic>
      <p:sp>
        <p:nvSpPr>
          <p:cNvPr id="2067" name="WordArt 19"/>
          <p:cNvSpPr>
            <a:spLocks noChangeArrowheads="1" noChangeShapeType="1" noTextEdit="1"/>
          </p:cNvSpPr>
          <p:nvPr/>
        </p:nvSpPr>
        <p:spPr bwMode="auto">
          <a:xfrm>
            <a:off x="827088" y="5395913"/>
            <a:ext cx="7915275" cy="10572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pt-BR" sz="6000" b="1" i="1" kern="10" dirty="0">
                <a:ln w="12700">
                  <a:solidFill>
                    <a:srgbClr val="CCFFCC"/>
                  </a:solidFill>
                  <a:prstDash val="sysDot"/>
                  <a:round/>
                  <a:headEnd/>
                  <a:tailEnd/>
                </a:ln>
                <a:solidFill>
                  <a:schemeClr val="tx1">
                    <a:alpha val="50000"/>
                  </a:scheme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Comic Sans MS"/>
              </a:rPr>
              <a:t>Sermac Contabilidade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/>
              <a:t>Lei Complementar 157/2016 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/>
              <a:t>Publicada dia 30 de dezembro, último dia útil do ano, mais uma importante novidade.</a:t>
            </a:r>
          </a:p>
          <a:p>
            <a:pPr>
              <a:buNone/>
            </a:pPr>
            <a:r>
              <a:rPr lang="pt-BR" dirty="0"/>
              <a:t>   </a:t>
            </a:r>
            <a:r>
              <a:rPr lang="pt-BR" dirty="0" err="1"/>
              <a:t>Tratase</a:t>
            </a:r>
            <a:r>
              <a:rPr lang="pt-BR" dirty="0"/>
              <a:t> da Lei Complementar 157/2016, que:  altera a Lei do ISSQN (LC 116/2003); e altera a Lei nº 8.429/92, prevendo uma nova hipótese de ato de improbidade administrativa.</a:t>
            </a:r>
          </a:p>
        </p:txBody>
      </p:sp>
    </p:spTree>
  </p:cSld>
  <p:clrMapOvr>
    <a:masterClrMapping/>
  </p:clrMapOvr>
  <p:transition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t-BR" dirty="0"/>
              <a:t>NOÇÕES GERAIS SOBRE O ISSQN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/>
            <a:r>
              <a:rPr lang="pt-BR" dirty="0"/>
              <a:t>O ISSQN significa Imposto Sobre Serviços de Qualquer Natureza. Algumas vezes, você encontrará apenas a sigla ISS. É a mesma coisa. </a:t>
            </a:r>
            <a:r>
              <a:rPr lang="pt-BR" dirty="0" err="1"/>
              <a:t>Tratase</a:t>
            </a:r>
            <a:r>
              <a:rPr lang="pt-BR" dirty="0"/>
              <a:t> de um tributo de competência dos Municípios. Em âmbito nacional, o ISSQN é disciplinado pela LC 116/2003, que estabelece suas normas gerais. Vale ressaltar, no entanto, que cada Município, para cobrar este imposto, precisa editar uma lei ordinária municipal tratando sobre o assunto. Esta lei local, obviamente, não pode contrariar a LC 116/2003 nem prever serviços que não estejam expressos na lei federal.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i="1" dirty="0"/>
              <a:t>Fato gerador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pt-BR" dirty="0"/>
              <a:t>O ISSQN incide sobre a prestação dos serviços listados no anexo da LC 116/2003.</a:t>
            </a:r>
          </a:p>
          <a:p>
            <a:pPr algn="just">
              <a:buNone/>
            </a:pPr>
            <a:r>
              <a:rPr lang="pt-BR" dirty="0"/>
              <a:t>   Art. 1º O Imposto Sobre Serviços de Qualquer Natureza, de competência dos Municípios e do Distrito Federal, tem como fato gerador a prestação de serviços constantes da lista anexa, ainda que esses não se constituam como atividade preponderante do prestador.</a:t>
            </a:r>
          </a:p>
          <a:p>
            <a:pPr algn="just">
              <a:buNone/>
            </a:pPr>
            <a:r>
              <a:rPr lang="pt-BR" dirty="0"/>
              <a:t>   Todos os serviços que estão sujeitos ao pagamento de ISSQN encontram-se previstos na lista anexa à LC 116/2003. Se não estiver nesta lista, não é fato gerador deste imposto.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720080"/>
          </a:xfrm>
        </p:spPr>
        <p:txBody>
          <a:bodyPr>
            <a:normAutofit fontScale="90000"/>
          </a:bodyPr>
          <a:lstStyle/>
          <a:p>
            <a:pPr algn="ctr"/>
            <a:r>
              <a:rPr lang="pt-BR" dirty="0"/>
              <a:t>1ᵃ Alteração – Artigo 3ᵒ</a:t>
            </a: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07504" y="1484781"/>
          <a:ext cx="8856984" cy="52630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284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284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2523"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ANTES</a:t>
                      </a:r>
                      <a:r>
                        <a:rPr lang="pt-BR" baseline="0" dirty="0"/>
                        <a:t> DA LC 157/2016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ATUALMENTE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93878">
                <a:tc>
                  <a:txBody>
                    <a:bodyPr/>
                    <a:lstStyle/>
                    <a:p>
                      <a:pPr algn="just"/>
                      <a:r>
                        <a:rPr kumimoji="0" lang="pt-BR" sz="18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Art. 3º O serviço considera-se prestado e o imposto devido no local do estabelecimento prestador ou, na falta do estabelecimento, no local do domicílio do prestador, exceto nas hipóteses previstas nos incisos I a XXII, quando o imposto será devido no local: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pt-BR" sz="18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Art. 3º O serviço considera-se prestado, e o imposto, devido, no local do estabelecimento prestador ou, na falta do estabelecimento, no local do domicílio do prestador, exceto nas hipóteses previstas nos </a:t>
                      </a:r>
                      <a:r>
                        <a:rPr kumimoji="0" lang="pt-BR" sz="1800" b="1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incisos I a XXV</a:t>
                      </a:r>
                      <a:r>
                        <a:rPr kumimoji="0" lang="pt-BR" sz="18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quando o imposto será devido no local:</a:t>
                      </a:r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2523"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37662">
                <a:tc>
                  <a:txBody>
                    <a:bodyPr/>
                    <a:lstStyle/>
                    <a:p>
                      <a:pPr algn="just"/>
                      <a:r>
                        <a:rPr kumimoji="0" lang="pt-BR" sz="18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XII– do </a:t>
                      </a:r>
                      <a:r>
                        <a:rPr kumimoji="0" lang="pt-BR" sz="1800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florestamento</a:t>
                      </a:r>
                      <a:r>
                        <a:rPr kumimoji="0" lang="pt-BR" sz="18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reflorestamento,</a:t>
                      </a:r>
                    </a:p>
                    <a:p>
                      <a:pPr algn="just"/>
                      <a:r>
                        <a:rPr kumimoji="0" lang="pt-BR" sz="18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semeadura, adubação e congêneres, no caso dos serviços descritos no subitem 7.16 da lista anexa;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pt-BR" sz="18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XII do </a:t>
                      </a:r>
                      <a:r>
                        <a:rPr kumimoji="0" lang="pt-BR" sz="1800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florestamento</a:t>
                      </a:r>
                      <a:r>
                        <a:rPr kumimoji="0" lang="pt-BR" sz="18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reflorestamento, semeadura, adubação, </a:t>
                      </a:r>
                      <a:r>
                        <a:rPr kumimoji="0" lang="pt-BR" sz="1800" b="1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reparação de solo, plantio, silagem, colheita, corte, descascamento de árvores, silvicultura, exploração florestal e serviços congêneres indissociáveis da formação, manutenção e colheita de florestas para quaisquer fins e por quaisquer meios</a:t>
                      </a:r>
                      <a:r>
                        <a:rPr kumimoji="0" lang="pt-BR" sz="18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;</a:t>
                      </a:r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792088"/>
          </a:xfrm>
        </p:spPr>
        <p:txBody>
          <a:bodyPr>
            <a:normAutofit/>
          </a:bodyPr>
          <a:lstStyle/>
          <a:p>
            <a:pPr algn="ctr"/>
            <a:r>
              <a:rPr lang="pt-BR" dirty="0"/>
              <a:t>1ᵃ Alteração – Artigo 3ᵒ</a:t>
            </a: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79512" y="1484784"/>
          <a:ext cx="8784976" cy="31856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567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281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8759"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ANTES</a:t>
                      </a:r>
                      <a:r>
                        <a:rPr lang="pt-BR" baseline="0" dirty="0"/>
                        <a:t> DA LC 157/2016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ATUALMENTE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3467">
                <a:tc>
                  <a:txBody>
                    <a:bodyPr/>
                    <a:lstStyle/>
                    <a:p>
                      <a:pPr marL="0" algn="just" rtl="0" eaLnBrk="1" latinLnBrk="0" hangingPunct="1"/>
                      <a:r>
                        <a:rPr kumimoji="0" lang="pt-BR" sz="18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XVI – dos bens ou do domicílio das pessoas vigiados, segurados ou monitorados, no caso dos serviços descritos no subitem 11.02 da lista anexa;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pt-BR" sz="18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XVI - dos bens, </a:t>
                      </a:r>
                      <a:r>
                        <a:rPr kumimoji="0" lang="pt-BR" sz="1800" b="1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dos semoventes </a:t>
                      </a:r>
                      <a:r>
                        <a:rPr kumimoji="0" lang="pt-BR" sz="1800" b="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ou do domicílio das pessoas vigiados, segurados ou monitorados,</a:t>
                      </a:r>
                      <a:r>
                        <a:rPr kumimoji="0" lang="pt-BR" sz="18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no caso dos serviços descritos no subitem 11.02 da lista anexa;</a:t>
                      </a:r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8759"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65361">
                <a:tc>
                  <a:txBody>
                    <a:bodyPr/>
                    <a:lstStyle/>
                    <a:p>
                      <a:pPr algn="just"/>
                      <a:r>
                        <a:rPr kumimoji="0" lang="pt-BR" sz="18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XIX – do Município onde está sendo executado o transporte, no caso dos serviços descritos pelo subitem 16.01 da lista anexa;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pt-BR" sz="18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XIX - do Município onde está sendo executado o transporte, no caso dos serviços descritos pelo </a:t>
                      </a:r>
                      <a:r>
                        <a:rPr kumimoji="0" lang="pt-BR" sz="1800" b="1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item 16</a:t>
                      </a:r>
                      <a:r>
                        <a:rPr kumimoji="0" lang="pt-BR" sz="18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da lista anexa;</a:t>
                      </a:r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/>
              <a:t>2ᵃ Alteração – Artigo 8ᵒ-A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/>
            <a:r>
              <a:rPr lang="pt-BR" dirty="0"/>
              <a:t>Foi acrescentado um novo artigo à LC 116/2003 determinando qual deverá ser a alíquota mínima do ISSQN.</a:t>
            </a:r>
          </a:p>
          <a:p>
            <a:pPr algn="just">
              <a:buNone/>
            </a:pPr>
            <a:r>
              <a:rPr lang="pt-BR" dirty="0"/>
              <a:t>   </a:t>
            </a:r>
            <a:r>
              <a:rPr lang="pt-BR" b="1" dirty="0"/>
              <a:t>Art. 8º-A</a:t>
            </a:r>
            <a:r>
              <a:rPr lang="pt-BR" dirty="0"/>
              <a:t>. A alíquota mínima do Imposto sobre Serviços de Qualquer Natureza é de </a:t>
            </a:r>
            <a:r>
              <a:rPr lang="pt-BR" b="1" dirty="0"/>
              <a:t>2% (dois por cento).</a:t>
            </a:r>
          </a:p>
          <a:p>
            <a:pPr algn="just"/>
            <a:r>
              <a:rPr lang="pt-BR" dirty="0"/>
              <a:t>Desse modo, nenhum Município poderá instituir alíquota de ISSQN inferior a 2%. Isso tem como objetivo evitar a </a:t>
            </a:r>
            <a:r>
              <a:rPr lang="pt-BR" b="1" dirty="0"/>
              <a:t>"guerra fiscal" </a:t>
            </a:r>
            <a:r>
              <a:rPr lang="pt-BR" dirty="0"/>
              <a:t>que estava sendo travada entre muitos Municípios limítrofes, que reduziam as alíquotas do imposto para atraírem novas empresas prestadoras de serviços.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/>
              <a:t>2ᵃ Alteração – Artigo 8ᵒ-A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pt-BR" b="1" dirty="0"/>
              <a:t>Regra:</a:t>
            </a:r>
            <a:r>
              <a:rPr lang="pt-BR" dirty="0"/>
              <a:t> não se pode conceder isenção, incentivo ou benefício relacionado com ISS se isso resultar em uma alíquota inferior a 2%.</a:t>
            </a:r>
          </a:p>
          <a:p>
            <a:pPr algn="just">
              <a:buNone/>
            </a:pPr>
            <a:r>
              <a:rPr lang="pt-BR" dirty="0"/>
              <a:t>  </a:t>
            </a:r>
            <a:endParaRPr lang="pt-BR" sz="1600" b="1" dirty="0"/>
          </a:p>
          <a:p>
            <a:pPr algn="just">
              <a:buNone/>
            </a:pPr>
            <a:r>
              <a:rPr lang="pt-BR" b="1" dirty="0"/>
              <a:t>Exceção:</a:t>
            </a:r>
            <a:r>
              <a:rPr lang="pt-BR" dirty="0"/>
              <a:t> será permitida a concessão de isenção, incentivo ou benefício de ISS para os seguintes serviços:</a:t>
            </a:r>
          </a:p>
          <a:p>
            <a:pPr algn="just">
              <a:buNone/>
            </a:pPr>
            <a:r>
              <a:rPr lang="pt-BR" dirty="0"/>
              <a:t>7.02 – Execução, por administração, empreitada ou subempreitada, de obras de construção civil, hidráulica ou elétrica e de outras obras semelhantes, inclusive sondagem, perfuração de poços, escavação, drenagem e irrigação, terraplanagem, pavimentação, </a:t>
            </a:r>
            <a:r>
              <a:rPr lang="pt-BR" dirty="0" err="1"/>
              <a:t>concretagem</a:t>
            </a:r>
            <a:r>
              <a:rPr lang="pt-BR" dirty="0"/>
              <a:t> e a instalação e montagem de produtos, peças e equipamentos (exceto o fornecimento de mercadorias produzidas pelo prestador de serviços fora do local da prestação dos serviços, que fica sujeito ao ICMS).</a:t>
            </a:r>
          </a:p>
          <a:p>
            <a:pPr>
              <a:buNone/>
            </a:pPr>
            <a:r>
              <a:rPr lang="pt-BR" dirty="0"/>
              <a:t>7.05 – Reparação, conservação e reforma de edifícios, estradas, pontes, portos e congêneres (exceto o fornecimento de mercadorias produzidas pelo prestador dos serviços, fora do local da prestação dos serviços, que fica sujeito ao ICMS).</a:t>
            </a:r>
          </a:p>
          <a:p>
            <a:pPr algn="just">
              <a:buNone/>
            </a:pPr>
            <a:r>
              <a:rPr lang="pt-BR" dirty="0"/>
              <a:t>16.01 - Serviços de transporte coletivo municipal rodoviário, metroviário, ferroviário e </a:t>
            </a:r>
            <a:r>
              <a:rPr lang="pt-BR" dirty="0" err="1"/>
              <a:t>aquaviário</a:t>
            </a:r>
            <a:r>
              <a:rPr lang="pt-BR" dirty="0"/>
              <a:t> de passageiros.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i="1" dirty="0"/>
              <a:t>Ato de improbidade administrativa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/>
            <a:r>
              <a:rPr lang="pt-BR" dirty="0"/>
              <a:t>Importante ressaltar que a LC 157/2016 alterou a Lei nº 8.429/92 e determinou que administrador público que conceder, aplicar ou manter benefício em contrariedade ao que estabelece o art. </a:t>
            </a:r>
            <a:r>
              <a:rPr lang="pt-BR" dirty="0" err="1"/>
              <a:t>8ºA</a:t>
            </a:r>
            <a:r>
              <a:rPr lang="pt-BR" dirty="0"/>
              <a:t>, caput e § 1º comete ato de improbidade administrativa. Confira o artigo que foi acrescentado na Lei de Improbidade:</a:t>
            </a:r>
          </a:p>
          <a:p>
            <a:pPr algn="just"/>
            <a:r>
              <a:rPr lang="pt-BR" b="1" dirty="0"/>
              <a:t>Art. 10-A. Constitui ato de improbidade administrativa qualquer ação ou omissão para conceder, aplicar ou manter benefício financeiro ou tributário contrário ao que dispõem o caput e o § 1º do art. </a:t>
            </a:r>
            <a:r>
              <a:rPr lang="pt-BR" b="1" dirty="0" err="1"/>
              <a:t>8º</a:t>
            </a:r>
            <a:r>
              <a:rPr lang="pt-BR" b="1" dirty="0"/>
              <a:t>A da Lei Complementar nº 116, de 31 de julho de 2003.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229600" cy="1368152"/>
          </a:xfrm>
        </p:spPr>
        <p:txBody>
          <a:bodyPr>
            <a:normAutofit fontScale="90000"/>
          </a:bodyPr>
          <a:lstStyle/>
          <a:p>
            <a:pPr algn="ctr"/>
            <a:r>
              <a:rPr lang="pt-BR" dirty="0"/>
              <a:t>3ᵃ Alteração – Inclusão e Alteração da Lista de Serviços</a:t>
            </a: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79512" y="1844823"/>
          <a:ext cx="8784976" cy="47935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4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924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16829"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ANTES</a:t>
                      </a:r>
                      <a:r>
                        <a:rPr lang="pt-BR" baseline="0" dirty="0"/>
                        <a:t> DA LC 157/2016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ATUALMENTE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67314">
                <a:tc>
                  <a:txBody>
                    <a:bodyPr/>
                    <a:lstStyle/>
                    <a:p>
                      <a:pPr algn="just"/>
                      <a:r>
                        <a:rPr kumimoji="0" lang="pt-BR" sz="14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1.03–Processamento de dados e congêneres.</a:t>
                      </a:r>
                      <a:endParaRPr lang="pt-B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pt-BR" sz="14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1.03 Processamento, </a:t>
                      </a:r>
                      <a:r>
                        <a:rPr kumimoji="0" lang="pt-BR" sz="1400" b="1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armazenamento ou hospedagem de dados, textos, imagens, vídeos, páginas eletrônicas, aplicativos e sistemas de informação, entre outros formatos</a:t>
                      </a:r>
                      <a:r>
                        <a:rPr kumimoji="0" lang="pt-BR" sz="14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e congêneres.</a:t>
                      </a:r>
                      <a:endParaRPr lang="pt-B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6829"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92557">
                <a:tc>
                  <a:txBody>
                    <a:bodyPr/>
                    <a:lstStyle/>
                    <a:p>
                      <a:pPr algn="just"/>
                      <a:r>
                        <a:rPr kumimoji="0" lang="pt-BR" sz="14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1.04 – Elaboração de programas de computadores, inclusive de jogos eletrônicos.</a:t>
                      </a:r>
                      <a:endParaRPr lang="pt-BR" sz="1400" dirty="0"/>
                    </a:p>
                    <a:p>
                      <a:pPr algn="just"/>
                      <a:endParaRPr lang="pt-BR" sz="1400" dirty="0"/>
                    </a:p>
                    <a:p>
                      <a:pPr algn="just"/>
                      <a:endParaRPr lang="pt-BR" sz="1400" dirty="0"/>
                    </a:p>
                    <a:p>
                      <a:pPr algn="just"/>
                      <a:endParaRPr lang="pt-B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pt-BR" sz="14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1.04 Elaboração de programas de computadores, inclusive de jogos eletrônicos, </a:t>
                      </a:r>
                      <a:r>
                        <a:rPr kumimoji="0" lang="pt-BR" sz="1400" b="1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independentemente da arquitetura construtiva da máquina em que o programa será executado, incluindo </a:t>
                      </a:r>
                      <a:r>
                        <a:rPr kumimoji="0" lang="pt-BR" sz="1400" b="1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tablets</a:t>
                      </a:r>
                      <a:r>
                        <a:rPr kumimoji="0" lang="pt-BR" sz="1400" b="1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pt-BR" sz="1400" b="1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smartphones</a:t>
                      </a:r>
                      <a:r>
                        <a:rPr kumimoji="0" lang="pt-BR" sz="1400" b="1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e congêneres</a:t>
                      </a:r>
                      <a:r>
                        <a:rPr kumimoji="0" lang="pt-BR" sz="14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pt-B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229600" cy="1152128"/>
          </a:xfrm>
        </p:spPr>
        <p:txBody>
          <a:bodyPr>
            <a:normAutofit fontScale="90000"/>
          </a:bodyPr>
          <a:lstStyle/>
          <a:p>
            <a:pPr algn="ctr"/>
            <a:r>
              <a:rPr lang="pt-BR" dirty="0"/>
              <a:t>3ᵃ Alteração – Inclusão e Alteração da Lista de Serviços</a:t>
            </a: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79512" y="1844825"/>
          <a:ext cx="8784976" cy="39762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4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924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27728"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ANTES</a:t>
                      </a:r>
                      <a:r>
                        <a:rPr lang="pt-BR" baseline="0" dirty="0"/>
                        <a:t> DA LC 157/2016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ATUALMENTE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30089">
                <a:tc>
                  <a:txBody>
                    <a:bodyPr/>
                    <a:lstStyle/>
                    <a:p>
                      <a:pPr algn="just"/>
                      <a:r>
                        <a:rPr lang="pt-BR" sz="1400" dirty="0"/>
                        <a:t>Não Havia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pt-BR" sz="14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1.09- Disponibilização, sem cessão definitiva, de conteúdos de áudio, vídeo, imagem e texto por meio da internet, respeitada a imunidade de livros, jornais e</a:t>
                      </a:r>
                    </a:p>
                    <a:p>
                      <a:pPr algn="just"/>
                      <a:r>
                        <a:rPr kumimoji="0" lang="pt-BR" sz="14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periódicos (exceto a distribuição de conteúdos pelas prestadoras de Serviço de Acesso Condicionado, de que trata a Lei nº 12.485, de 12 de setembro de 2011, sujeita ao ICMS).</a:t>
                      </a:r>
                      <a:endParaRPr lang="pt-B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7728"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90681">
                <a:tc>
                  <a:txBody>
                    <a:bodyPr/>
                    <a:lstStyle/>
                    <a:p>
                      <a:pPr algn="just"/>
                      <a:r>
                        <a:rPr lang="pt-BR" sz="1400" dirty="0"/>
                        <a:t>Não Havia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pt-BR" sz="14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6.06- Aplicação de tatuagens, </a:t>
                      </a:r>
                      <a:r>
                        <a:rPr kumimoji="0" lang="pt-BR" sz="1400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piercings</a:t>
                      </a:r>
                      <a:r>
                        <a:rPr kumimoji="0" lang="pt-BR" sz="14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e congêneres.</a:t>
                      </a:r>
                      <a:endParaRPr lang="pt-B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3528" y="548680"/>
            <a:ext cx="8229600" cy="1296144"/>
          </a:xfrm>
        </p:spPr>
        <p:txBody>
          <a:bodyPr>
            <a:noAutofit/>
          </a:bodyPr>
          <a:lstStyle/>
          <a:p>
            <a:pPr algn="ctr"/>
            <a:r>
              <a:rPr lang="pt-BR" sz="3200" dirty="0"/>
              <a:t>3ᵃ Alteração – Inclusão e Alteração da Lista de Serviços</a:t>
            </a: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179512" y="2420889"/>
          <a:ext cx="8784976" cy="34001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4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924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6918"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ANTES</a:t>
                      </a:r>
                      <a:r>
                        <a:rPr lang="pt-BR" baseline="0" dirty="0"/>
                        <a:t> DA LC 157/2016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ATUALMENTE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50463">
                <a:tc>
                  <a:txBody>
                    <a:bodyPr/>
                    <a:lstStyle/>
                    <a:p>
                      <a:pPr algn="just"/>
                      <a:r>
                        <a:rPr kumimoji="0" lang="pt-BR" sz="14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7.16 – </a:t>
                      </a:r>
                      <a:r>
                        <a:rPr kumimoji="0" lang="pt-BR" sz="1400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Florestamento</a:t>
                      </a:r>
                      <a:r>
                        <a:rPr kumimoji="0" lang="pt-BR" sz="14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reflorestamento, semeadura, adubação e congêneres.</a:t>
                      </a:r>
                      <a:endParaRPr lang="pt-B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pt-BR" sz="14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7.16 </a:t>
                      </a:r>
                      <a:r>
                        <a:rPr kumimoji="0" lang="pt-BR" sz="1400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Florestamento</a:t>
                      </a:r>
                      <a:r>
                        <a:rPr kumimoji="0" lang="pt-BR" sz="14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reflorestamento, semeadura, adubação, </a:t>
                      </a:r>
                      <a:r>
                        <a:rPr kumimoji="0" lang="pt-BR" sz="1400" b="1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reparação de solo, plantio, silagem, colheita, corte e descascamento de árvores, silvicultura, exploração florestal e dos serviços congêneres indissociáveis da formação, manutenção e colheita de florestas, para quaisquer fins e por quaisquer meios.</a:t>
                      </a:r>
                      <a:endParaRPr lang="pt-BR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6918"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18178">
                <a:tc>
                  <a:txBody>
                    <a:bodyPr/>
                    <a:lstStyle/>
                    <a:p>
                      <a:pPr algn="just"/>
                      <a:r>
                        <a:rPr kumimoji="0" lang="pt-BR" sz="14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11.02 – Vigilância, segurança ou monitoramento de bens e pessoas.</a:t>
                      </a:r>
                      <a:endParaRPr lang="pt-B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pt-BR" sz="14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11.02 Vigilância,  segurança ou monitoramento de bens, pessoas e semoventes.</a:t>
                      </a:r>
                      <a:endParaRPr lang="pt-B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3528" y="548680"/>
            <a:ext cx="8229600" cy="1152128"/>
          </a:xfrm>
        </p:spPr>
        <p:txBody>
          <a:bodyPr>
            <a:noAutofit/>
          </a:bodyPr>
          <a:lstStyle/>
          <a:p>
            <a:pPr algn="ctr"/>
            <a:r>
              <a:rPr lang="pt-BR" sz="3200" dirty="0"/>
              <a:t>3ᵃ Alteração – Inclusão e Alteração da Lista de Serviços</a:t>
            </a: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251520" y="2132856"/>
          <a:ext cx="8784976" cy="44284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4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924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6255"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ANTES</a:t>
                      </a:r>
                      <a:r>
                        <a:rPr lang="pt-BR" baseline="0" dirty="0"/>
                        <a:t> DA LC 157/2016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ATUALMENTE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98041">
                <a:tc>
                  <a:txBody>
                    <a:bodyPr/>
                    <a:lstStyle/>
                    <a:p>
                      <a:pPr algn="just"/>
                      <a:r>
                        <a:rPr kumimoji="0" lang="pt-BR" sz="14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13.05 – Composição gráfica, fotocomposição, clicheria, zincografia, litografia, </a:t>
                      </a:r>
                      <a:r>
                        <a:rPr kumimoji="0" lang="pt-BR" sz="1400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fotolitografia</a:t>
                      </a:r>
                      <a:r>
                        <a:rPr kumimoji="0" lang="pt-BR" sz="14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pt-B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pt-BR" sz="14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13.05 Composição gráfica, </a:t>
                      </a:r>
                      <a:r>
                        <a:rPr kumimoji="0" lang="pt-BR" sz="1400" b="1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inclusive confecção de impressos gráficos</a:t>
                      </a:r>
                      <a:r>
                        <a:rPr kumimoji="0" lang="pt-BR" sz="14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fotocomposição, clicheria, zincografia, litografia e </a:t>
                      </a:r>
                      <a:r>
                        <a:rPr kumimoji="0" lang="pt-BR" sz="1400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fotolitografia</a:t>
                      </a:r>
                      <a:r>
                        <a:rPr kumimoji="0" lang="pt-BR" sz="14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pt-BR" sz="1400" b="1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exceto se destinados a posterior operação de comercialização ou industrialização, ainda que incorporados, de qualquer forma, a outra mercadoria que deva ser objeto de posterior circulação, tais como bulas, rótulos, etiquetas, caixas, cartuchos, embalagens e manuais técnicos e de instrução, quando ficarão sujeitos ao ICMS.</a:t>
                      </a:r>
                      <a:endParaRPr lang="pt-BR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6255"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97931">
                <a:tc>
                  <a:txBody>
                    <a:bodyPr/>
                    <a:lstStyle/>
                    <a:p>
                      <a:pPr algn="just"/>
                      <a:r>
                        <a:rPr kumimoji="0" lang="pt-BR" sz="14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14.05 Restauração, recondicionamento, acondicionamento, pintura, beneficiamento, lavagem, secagem, </a:t>
                      </a:r>
                      <a:r>
                        <a:rPr kumimoji="0" lang="pt-BR" sz="1400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tingimento</a:t>
                      </a:r>
                      <a:r>
                        <a:rPr kumimoji="0" lang="pt-BR" sz="14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galvanoplastia, </a:t>
                      </a:r>
                      <a:r>
                        <a:rPr kumimoji="0" lang="pt-BR" sz="1400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anodização</a:t>
                      </a:r>
                      <a:r>
                        <a:rPr kumimoji="0" lang="pt-BR" sz="14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corte, recorte, polimento, </a:t>
                      </a:r>
                      <a:r>
                        <a:rPr kumimoji="0" lang="pt-BR" sz="1400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plastificação</a:t>
                      </a:r>
                      <a:r>
                        <a:rPr kumimoji="0" lang="pt-BR" sz="14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e congêneres, de objetos quaisquer.</a:t>
                      </a:r>
                      <a:endParaRPr lang="pt-B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pt-BR" sz="14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14.05 Restauração, recondicionamento, acondicionamento, pintura,  beneficiamento, lavagem, secagem, </a:t>
                      </a:r>
                      <a:r>
                        <a:rPr kumimoji="0" lang="pt-BR" sz="1400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tingimento</a:t>
                      </a:r>
                      <a:r>
                        <a:rPr kumimoji="0" lang="pt-BR" sz="14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galvanoplastia, </a:t>
                      </a:r>
                      <a:r>
                        <a:rPr kumimoji="0" lang="pt-BR" sz="1400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anodização</a:t>
                      </a:r>
                      <a:r>
                        <a:rPr kumimoji="0" lang="pt-BR" sz="14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corte, recorte, </a:t>
                      </a:r>
                      <a:r>
                        <a:rPr kumimoji="0" lang="pt-BR" sz="1400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plastificação</a:t>
                      </a:r>
                      <a:r>
                        <a:rPr kumimoji="0" lang="pt-BR" sz="14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pt-BR" sz="1400" b="1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costura, acabamento</a:t>
                      </a:r>
                      <a:r>
                        <a:rPr kumimoji="0" lang="pt-BR" sz="14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polimento e congêneres de objetos quaisquer.</a:t>
                      </a:r>
                      <a:endParaRPr lang="pt-B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3528" y="980728"/>
            <a:ext cx="8229600" cy="1008112"/>
          </a:xfrm>
        </p:spPr>
        <p:txBody>
          <a:bodyPr>
            <a:noAutofit/>
          </a:bodyPr>
          <a:lstStyle/>
          <a:p>
            <a:pPr algn="ctr"/>
            <a:r>
              <a:rPr lang="pt-BR" sz="3200" dirty="0"/>
              <a:t>3ᵃ Alteração – Inclusão e Alteração da Lista de Serviços</a:t>
            </a: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251520" y="2132856"/>
          <a:ext cx="8784976" cy="46270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4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924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6255"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ANTES</a:t>
                      </a:r>
                      <a:r>
                        <a:rPr lang="pt-BR" baseline="0" dirty="0"/>
                        <a:t> DA LC 157/2016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ATUALMENTE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3865">
                <a:tc>
                  <a:txBody>
                    <a:bodyPr/>
                    <a:lstStyle/>
                    <a:p>
                      <a:pPr algn="just"/>
                      <a:r>
                        <a:rPr lang="pt-BR" sz="1400" dirty="0"/>
                        <a:t>Não Havia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pt-BR" sz="1400" b="0" dirty="0"/>
                        <a:t>14.14 – Guincho intramunicipal, guindaste e </a:t>
                      </a:r>
                      <a:r>
                        <a:rPr lang="pt-BR" sz="1400" b="0" dirty="0" err="1"/>
                        <a:t>içamento</a:t>
                      </a:r>
                      <a:r>
                        <a:rPr lang="pt-BR" sz="1400" b="0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14360">
                <a:tc>
                  <a:txBody>
                    <a:bodyPr/>
                    <a:lstStyle/>
                    <a:p>
                      <a:pPr algn="just"/>
                      <a:r>
                        <a:rPr kumimoji="0" lang="pt-BR" sz="14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16.01- Serviços de transporte de natureza municipal.</a:t>
                      </a:r>
                      <a:endParaRPr lang="pt-B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pt-BR" sz="14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16.01 Serviços de transporte coletivo municipal rodoviário, metroviário, ferroviário e </a:t>
                      </a:r>
                      <a:r>
                        <a:rPr kumimoji="0" lang="pt-BR" sz="1400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aquaviário</a:t>
                      </a:r>
                      <a:r>
                        <a:rPr kumimoji="0" lang="pt-BR" sz="14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de passageiros.</a:t>
                      </a:r>
                      <a:endParaRPr lang="pt-B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6856">
                <a:tc>
                  <a:txBody>
                    <a:bodyPr/>
                    <a:lstStyle/>
                    <a:p>
                      <a:pPr algn="just"/>
                      <a:endParaRPr lang="pt-B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endParaRPr lang="pt-B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2136">
                <a:tc>
                  <a:txBody>
                    <a:bodyPr/>
                    <a:lstStyle/>
                    <a:p>
                      <a:pPr algn="just"/>
                      <a:r>
                        <a:rPr lang="pt-BR" sz="1400" dirty="0"/>
                        <a:t>Não Havia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pt-BR" sz="14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16.02 Outros serviços de transporte de natureza municipal.</a:t>
                      </a:r>
                      <a:endParaRPr lang="pt-B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4016">
                <a:tc>
                  <a:txBody>
                    <a:bodyPr/>
                    <a:lstStyle/>
                    <a:p>
                      <a:pPr algn="just"/>
                      <a:endParaRPr lang="pt-B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endParaRPr lang="pt-B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297931">
                <a:tc>
                  <a:txBody>
                    <a:bodyPr/>
                    <a:lstStyle/>
                    <a:p>
                      <a:pPr algn="just"/>
                      <a:r>
                        <a:rPr lang="pt-BR" sz="1400" dirty="0"/>
                        <a:t>Não Havia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pt-BR" sz="14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17.25 Inserção de textos, desenhos e outros materiais de propaganda e publicidade, em qualquer meio (exceto em livros, jornais, periódicos e nas modalidades de serviços de radiodifusão sonora e de sons e imagens de recepção livre e gratuita).</a:t>
                      </a:r>
                      <a:endParaRPr lang="pt-B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3528" y="980728"/>
            <a:ext cx="8229600" cy="1008112"/>
          </a:xfrm>
        </p:spPr>
        <p:txBody>
          <a:bodyPr>
            <a:noAutofit/>
          </a:bodyPr>
          <a:lstStyle/>
          <a:p>
            <a:pPr algn="ctr"/>
            <a:r>
              <a:rPr lang="pt-BR" sz="3200" dirty="0"/>
              <a:t>3ᵃ Alteração – Inclusão e Alteração da Lista de Serviços</a:t>
            </a:r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251520" y="2132856"/>
          <a:ext cx="8784976" cy="2160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4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924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6255"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ANTES</a:t>
                      </a:r>
                      <a:r>
                        <a:rPr lang="pt-BR" baseline="0" dirty="0"/>
                        <a:t> DA LC 157/2016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ATUALMENTE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3865">
                <a:tc>
                  <a:txBody>
                    <a:bodyPr/>
                    <a:lstStyle/>
                    <a:p>
                      <a:pPr algn="just"/>
                      <a:r>
                        <a:rPr kumimoji="0" lang="pt-BR" sz="14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25.02 – Cremação de corpos e partes de corpos cadavéricos.</a:t>
                      </a:r>
                      <a:endParaRPr lang="pt-B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pt-BR" sz="14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25.02 </a:t>
                      </a:r>
                      <a:r>
                        <a:rPr kumimoji="0" lang="pt-BR" sz="1400" b="1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Translado intramunicipal</a:t>
                      </a:r>
                      <a:r>
                        <a:rPr kumimoji="0" lang="pt-BR" sz="14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e cremação de corpos e partes de corpos cadavéricos.</a:t>
                      </a:r>
                      <a:endParaRPr lang="pt-BR" sz="14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14360">
                <a:tc>
                  <a:txBody>
                    <a:bodyPr/>
                    <a:lstStyle/>
                    <a:p>
                      <a:pPr algn="just"/>
                      <a:r>
                        <a:rPr lang="pt-BR" sz="1400" dirty="0"/>
                        <a:t>Não  Havia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pt-BR" sz="14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25.05 Cessão  de uso de espaços em cemitérios para sepultamento.</a:t>
                      </a:r>
                      <a:endParaRPr lang="pt-BR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/>
              <a:t>Vigência da Lei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pt-BR" sz="2200" dirty="0"/>
              <a:t>A Lei entra em vigor no momento de sua publicação (30/12/2016), porém o Artigo 8</a:t>
            </a:r>
            <a:r>
              <a:rPr lang="pt-BR" sz="2200" dirty="0">
                <a:latin typeface="Calibri"/>
                <a:cs typeface="Calibri"/>
              </a:rPr>
              <a:t>ᵒA da LC 116/2003), somente produzirá efeito a partir de 30/12/2017.</a:t>
            </a:r>
          </a:p>
          <a:p>
            <a:pPr algn="just">
              <a:buNone/>
            </a:pPr>
            <a:r>
              <a:rPr lang="pt-BR" sz="2200" dirty="0">
                <a:latin typeface="Calibri"/>
                <a:cs typeface="Calibri"/>
              </a:rPr>
              <a:t>     De igual modo, a nova hipótese de ato de </a:t>
            </a:r>
            <a:r>
              <a:rPr lang="pt-BR" sz="2200" dirty="0" err="1">
                <a:latin typeface="Calibri"/>
                <a:cs typeface="Calibri"/>
              </a:rPr>
              <a:t>improbalidade</a:t>
            </a:r>
            <a:r>
              <a:rPr lang="pt-BR" sz="2200" dirty="0">
                <a:latin typeface="Calibri"/>
                <a:cs typeface="Calibri"/>
              </a:rPr>
              <a:t> inserida  no Artigo 10-A da Lei </a:t>
            </a:r>
            <a:r>
              <a:rPr lang="pt-BR" sz="2200" dirty="0" err="1">
                <a:latin typeface="Calibri"/>
                <a:cs typeface="Calibri"/>
              </a:rPr>
              <a:t>nᵒ</a:t>
            </a:r>
            <a:r>
              <a:rPr lang="pt-BR" sz="2200" dirty="0">
                <a:latin typeface="Calibri"/>
                <a:cs typeface="Calibri"/>
              </a:rPr>
              <a:t> 8.429/92 já está em vigor, mas somente produzirá efeito a partir de 30/12/2017.</a:t>
            </a:r>
          </a:p>
          <a:p>
            <a:pPr algn="just">
              <a:buNone/>
            </a:pPr>
            <a:r>
              <a:rPr lang="pt-BR" sz="2200" dirty="0">
                <a:latin typeface="Calibri"/>
                <a:cs typeface="Calibri"/>
              </a:rPr>
              <a:t>     A 3ᵃ alteração, ou seja, inclusão de novos serviços a serem tributados pelo ISS somente começa a valer a partir de março de 2017.   Isto porque houve inclusão de novos fatos geradores e o ISS se submete ao princípio da </a:t>
            </a:r>
            <a:r>
              <a:rPr lang="pt-BR" sz="2200" dirty="0" err="1">
                <a:latin typeface="Calibri"/>
                <a:cs typeface="Calibri"/>
              </a:rPr>
              <a:t>noventena</a:t>
            </a:r>
            <a:r>
              <a:rPr lang="pt-BR" sz="2200" dirty="0">
                <a:latin typeface="Calibri"/>
                <a:cs typeface="Calibri"/>
              </a:rPr>
              <a:t> (anterioridade </a:t>
            </a:r>
            <a:r>
              <a:rPr lang="pt-BR" sz="2200" dirty="0" err="1">
                <a:latin typeface="Calibri"/>
                <a:cs typeface="Calibri"/>
              </a:rPr>
              <a:t>nonagesimal</a:t>
            </a:r>
            <a:r>
              <a:rPr lang="pt-BR" sz="2200" dirty="0">
                <a:latin typeface="Calibri"/>
                <a:cs typeface="Calibri"/>
              </a:rPr>
              <a:t>) previsto no artigo 150, III, “c”, da CF/88</a:t>
            </a:r>
            <a:endParaRPr lang="pt-BR" sz="2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218</TotalTime>
  <Words>1708</Words>
  <Application>Microsoft Office PowerPoint</Application>
  <PresentationFormat>Apresentação na tela (4:3)</PresentationFormat>
  <Paragraphs>92</Paragraphs>
  <Slides>16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Comic Sans MS</vt:lpstr>
      <vt:lpstr>Tema do Office</vt:lpstr>
      <vt:lpstr>Apresentação do PowerPoint</vt:lpstr>
      <vt:lpstr>Lei Complementar 157/2016 </vt:lpstr>
      <vt:lpstr>NOÇÕES GERAIS SOBRE O ISSQN</vt:lpstr>
      <vt:lpstr>Fato gerador</vt:lpstr>
      <vt:lpstr>1ᵃ Alteração – Artigo 3ᵒ</vt:lpstr>
      <vt:lpstr>1ᵃ Alteração – Artigo 3ᵒ</vt:lpstr>
      <vt:lpstr>2ᵃ Alteração – Artigo 8ᵒ-A</vt:lpstr>
      <vt:lpstr>2ᵃ Alteração – Artigo 8ᵒ-A </vt:lpstr>
      <vt:lpstr>Ato de improbidade administrativa</vt:lpstr>
      <vt:lpstr>3ᵃ Alteração – Inclusão e Alteração da Lista de Serviços</vt:lpstr>
      <vt:lpstr>3ᵃ Alteração – Inclusão e Alteração da Lista de Serviços</vt:lpstr>
      <vt:lpstr>3ᵃ Alteração – Inclusão e Alteração da Lista de Serviços</vt:lpstr>
      <vt:lpstr>3ᵃ Alteração – Inclusão e Alteração da Lista de Serviços</vt:lpstr>
      <vt:lpstr>3ᵃ Alteração – Inclusão e Alteração da Lista de Serviços</vt:lpstr>
      <vt:lpstr>3ᵃ Alteração – Inclusão e Alteração da Lista de Serviços</vt:lpstr>
      <vt:lpstr>Vigência da Lei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Lei Complementar 157 </dc:title>
  <dc:creator>SERGIO ALVES</dc:creator>
  <cp:lastModifiedBy>sergio</cp:lastModifiedBy>
  <cp:revision>32</cp:revision>
  <dcterms:created xsi:type="dcterms:W3CDTF">2017-01-16T22:14:30Z</dcterms:created>
  <dcterms:modified xsi:type="dcterms:W3CDTF">2017-01-17T13:43:45Z</dcterms:modified>
</cp:coreProperties>
</file>